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9" r:id="rId6"/>
    <p:sldId id="260" r:id="rId7"/>
    <p:sldId id="266" r:id="rId8"/>
    <p:sldId id="261" r:id="rId9"/>
    <p:sldId id="263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807" autoAdjust="0"/>
    <p:restoredTop sz="94619" autoAdjust="0"/>
  </p:normalViewPr>
  <p:slideViewPr>
    <p:cSldViewPr snapToGrid="0">
      <p:cViewPr varScale="1">
        <p:scale>
          <a:sx n="110" d="100"/>
          <a:sy n="110" d="100"/>
        </p:scale>
        <p:origin x="13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gif>
</file>

<file path=ppt/media/image12.gif>
</file>

<file path=ppt/media/image13.png>
</file>

<file path=ppt/media/image2.jpe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/>
              <a:t>Robot Obstacle avoidance with 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Intelligent Systems and Reinforcement Learning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B11504-29B7-4C76-B7F3-BFD8165ECA5C}"/>
              </a:ext>
            </a:extLst>
          </p:cNvPr>
          <p:cNvSpPr txBox="1"/>
          <p:nvPr/>
        </p:nvSpPr>
        <p:spPr>
          <a:xfrm>
            <a:off x="9162084" y="1574953"/>
            <a:ext cx="26642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2"/>
                </a:solidFill>
              </a:rPr>
              <a:t>Group Members:</a:t>
            </a:r>
          </a:p>
          <a:p>
            <a:pPr marL="342900" indent="-342900">
              <a:buAutoNum type="arabicPeriod"/>
            </a:pPr>
            <a:r>
              <a:rPr lang="en-CA" dirty="0">
                <a:solidFill>
                  <a:schemeClr val="accent2"/>
                </a:solidFill>
              </a:rPr>
              <a:t>Alexandre Dietrich</a:t>
            </a:r>
          </a:p>
          <a:p>
            <a:pPr marL="342900" indent="-342900">
              <a:buAutoNum type="arabicPeriod"/>
            </a:pPr>
            <a:r>
              <a:rPr lang="en-CA" dirty="0">
                <a:solidFill>
                  <a:schemeClr val="accent2"/>
                </a:solidFill>
              </a:rPr>
              <a:t>Ankur Tyagi</a:t>
            </a:r>
          </a:p>
          <a:p>
            <a:pPr marL="342900" indent="-342900">
              <a:buAutoNum type="arabicPeriod"/>
            </a:pPr>
            <a:r>
              <a:rPr lang="en-CA" dirty="0">
                <a:solidFill>
                  <a:schemeClr val="accent2"/>
                </a:solidFill>
              </a:rPr>
              <a:t>Haitham Alamri</a:t>
            </a:r>
          </a:p>
          <a:p>
            <a:pPr marL="342900" indent="-342900">
              <a:buAutoNum type="arabicPeriod"/>
            </a:pPr>
            <a:r>
              <a:rPr lang="en-CA" dirty="0">
                <a:solidFill>
                  <a:schemeClr val="accent2"/>
                </a:solidFill>
              </a:rPr>
              <a:t>Rodolfo Vasconcelos </a:t>
            </a: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CD0A-3896-42CE-AE92-3B0BA8764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CA" dirty="0">
                <a:solidFill>
                  <a:srgbClr val="FFFFFF"/>
                </a:solidFill>
              </a:rPr>
              <a:t>Find the path for robot to reach an end point (goal state) while avoiding randomly generated obstacles in a 2D space</a:t>
            </a:r>
          </a:p>
          <a:p>
            <a:pPr marL="0" indent="0">
              <a:buNone/>
            </a:pPr>
            <a:endParaRPr lang="en-CA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CA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CA" dirty="0">
              <a:solidFill>
                <a:srgbClr val="FFFFFF"/>
              </a:solidFill>
            </a:endParaRPr>
          </a:p>
        </p:txBody>
      </p:sp>
      <p:pic>
        <p:nvPicPr>
          <p:cNvPr id="1028" name="Picture 4" descr="Obstacle Avoidance for Autonomous Mobile Robots Based on Position ...">
            <a:extLst>
              <a:ext uri="{FF2B5EF4-FFF2-40B4-BE49-F238E27FC236}">
                <a16:creationId xmlns:a16="http://schemas.microsoft.com/office/drawing/2014/main" id="{F4732259-B161-422E-A72D-1BB11D482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92231" y="1524551"/>
            <a:ext cx="6831503" cy="379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7954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CD0A-3896-42CE-AE92-3B0BA8764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48577"/>
            <a:ext cx="11029615" cy="4626774"/>
          </a:xfrm>
        </p:spPr>
        <p:txBody>
          <a:bodyPr anchor="t"/>
          <a:lstStyle/>
          <a:p>
            <a:pPr marL="0" indent="0">
              <a:buNone/>
            </a:pPr>
            <a:r>
              <a:rPr lang="en-CA" dirty="0"/>
              <a:t>Environment simulation using python 3 for the project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3205862-2887-4A22-AC18-B88DE3141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31" y="1594022"/>
            <a:ext cx="6731189" cy="48215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AF2B1A-BB25-4033-A2F8-FC207C175CE2}"/>
              </a:ext>
            </a:extLst>
          </p:cNvPr>
          <p:cNvSpPr txBox="1"/>
          <p:nvPr/>
        </p:nvSpPr>
        <p:spPr>
          <a:xfrm>
            <a:off x="6766958" y="1728034"/>
            <a:ext cx="484384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i="1" u="sng" dirty="0"/>
              <a:t>Simulation Steps:</a:t>
            </a:r>
          </a:p>
          <a:p>
            <a:pPr marL="342900" indent="-342900">
              <a:buAutoNum type="arabicPeriod"/>
            </a:pPr>
            <a:r>
              <a:rPr lang="en-CA" dirty="0"/>
              <a:t>Choose the starting coordinates of the robot</a:t>
            </a:r>
          </a:p>
          <a:p>
            <a:pPr marL="342900" indent="-342900">
              <a:buAutoNum type="arabicPeriod"/>
            </a:pPr>
            <a:r>
              <a:rPr lang="en-CA" dirty="0"/>
              <a:t>Choose the target coordinates</a:t>
            </a:r>
          </a:p>
          <a:p>
            <a:pPr marL="342900" indent="-342900">
              <a:buAutoNum type="arabicPeriod"/>
            </a:pPr>
            <a:r>
              <a:rPr lang="en-CA" dirty="0"/>
              <a:t>Define static obstacles – generated randomly for each episode</a:t>
            </a:r>
          </a:p>
          <a:p>
            <a:pPr marL="342900" indent="-342900">
              <a:buAutoNum type="arabicPeriod"/>
            </a:pPr>
            <a:r>
              <a:rPr lang="en-CA" dirty="0"/>
              <a:t>Define number of sensors on the robot</a:t>
            </a:r>
          </a:p>
          <a:p>
            <a:pPr marL="342900" indent="-342900">
              <a:buAutoNum type="arabicPeriod"/>
            </a:pPr>
            <a:r>
              <a:rPr lang="en-CA" dirty="0"/>
              <a:t>Navigate the path using the step and avoid any incoming obstacles while navigating towards the target state.</a:t>
            </a:r>
          </a:p>
          <a:p>
            <a:pPr marL="342900" indent="-342900">
              <a:buAutoNum type="arabicPeriod"/>
            </a:pPr>
            <a:endParaRPr lang="en-CA" dirty="0"/>
          </a:p>
          <a:p>
            <a:r>
              <a:rPr lang="en-CA" b="1" i="1" u="sng" dirty="0"/>
              <a:t>Objectives:</a:t>
            </a:r>
          </a:p>
          <a:p>
            <a:pPr marL="342900" indent="-342900">
              <a:buAutoNum type="arabicPeriod"/>
            </a:pPr>
            <a:r>
              <a:rPr lang="en-CA" dirty="0"/>
              <a:t>Identify and optimize the algorithm to avoid the obstacle and reach the destination</a:t>
            </a:r>
          </a:p>
          <a:p>
            <a:pPr marL="342900" indent="-342900">
              <a:buAutoNum type="arabicPeriod"/>
            </a:pPr>
            <a:r>
              <a:rPr lang="en-CA" dirty="0"/>
              <a:t>Compare the efficiency of algorithms against each other.</a:t>
            </a:r>
          </a:p>
          <a:p>
            <a:pPr marL="342900" indent="-342900">
              <a:buAutoNum type="arabicPeriod"/>
            </a:pPr>
            <a:endParaRPr lang="en-CA" dirty="0"/>
          </a:p>
          <a:p>
            <a:pPr marL="342900" indent="-342900">
              <a:buAutoNum type="arabicPeriod"/>
            </a:pP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12F285-95F3-4699-AFE4-C8E4B5BA91B2}"/>
              </a:ext>
            </a:extLst>
          </p:cNvPr>
          <p:cNvSpPr txBox="1"/>
          <p:nvPr/>
        </p:nvSpPr>
        <p:spPr>
          <a:xfrm>
            <a:off x="581192" y="6214404"/>
            <a:ext cx="4545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*sample screen shot</a:t>
            </a:r>
          </a:p>
        </p:txBody>
      </p:sp>
    </p:spTree>
    <p:extLst>
      <p:ext uri="{BB962C8B-B14F-4D97-AF65-F5344CB8AC3E}">
        <p14:creationId xmlns:p14="http://schemas.microsoft.com/office/powerpoint/2010/main" val="4256008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Solution Approach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19AC6-6895-4B65-8744-43C91BA5E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064132"/>
              </p:ext>
            </p:extLst>
          </p:nvPr>
        </p:nvGraphicFramePr>
        <p:xfrm>
          <a:off x="581191" y="1348575"/>
          <a:ext cx="11146346" cy="51155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3173">
                  <a:extLst>
                    <a:ext uri="{9D8B030D-6E8A-4147-A177-3AD203B41FA5}">
                      <a16:colId xmlns:a16="http://schemas.microsoft.com/office/drawing/2014/main" val="507858612"/>
                    </a:ext>
                  </a:extLst>
                </a:gridCol>
                <a:gridCol w="5573173">
                  <a:extLst>
                    <a:ext uri="{9D8B030D-6E8A-4147-A177-3AD203B41FA5}">
                      <a16:colId xmlns:a16="http://schemas.microsoft.com/office/drawing/2014/main" val="2069053511"/>
                    </a:ext>
                  </a:extLst>
                </a:gridCol>
              </a:tblGrid>
              <a:tr h="2555209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Set the Canvas size to be 500*500 pixels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Grid of 50*50px with each grid of 12.5 pixels</a:t>
                      </a: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Actions(s): Up, Down, Right and left</a:t>
                      </a: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Dynamically generated obstacles</a:t>
                      </a: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States: all possible states within a 4 x 4 grid with 0 or more obstacles</a:t>
                      </a: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Reward function: </a:t>
                      </a:r>
                    </a:p>
                    <a:p>
                      <a:pPr marL="800100" marR="0" lvl="1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-1 cost of step</a:t>
                      </a:r>
                    </a:p>
                    <a:p>
                      <a:pPr marL="800100" marR="0" lvl="1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-5 cost of obstacle</a:t>
                      </a:r>
                    </a:p>
                    <a:p>
                      <a:pPr marL="800100" marR="0" lvl="1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0 goal end state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74782"/>
                  </a:ext>
                </a:extLst>
              </a:tr>
              <a:tr h="2555209">
                <a:tc>
                  <a:txBody>
                    <a:bodyPr/>
                    <a:lstStyle/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96378"/>
                  </a:ext>
                </a:extLst>
              </a:tr>
            </a:tbl>
          </a:graphicData>
        </a:graphic>
      </p:graphicFrame>
      <p:pic>
        <p:nvPicPr>
          <p:cNvPr id="22" name="Picture 21" descr="A close up of a screen&#10;&#10;Description automatically generated">
            <a:extLst>
              <a:ext uri="{FF2B5EF4-FFF2-40B4-BE49-F238E27FC236}">
                <a16:creationId xmlns:a16="http://schemas.microsoft.com/office/drawing/2014/main" id="{DA3C3760-16FD-4249-B653-F94FBA822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3903784"/>
            <a:ext cx="2836986" cy="25621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FC73A31-9EFC-49C9-8456-AE967296878D}"/>
              </a:ext>
            </a:extLst>
          </p:cNvPr>
          <p:cNvSpPr txBox="1"/>
          <p:nvPr/>
        </p:nvSpPr>
        <p:spPr>
          <a:xfrm>
            <a:off x="2792249" y="6155844"/>
            <a:ext cx="423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One grid - matrix with 2 possible obstacle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6DB63C-725A-40E7-A5D3-AA991EC2D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625" y="3903784"/>
            <a:ext cx="4895675" cy="1378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0A72BBA-5EF8-4F2B-B5C0-7BB3DA51F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8300" y="3901982"/>
            <a:ext cx="3519237" cy="256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843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algorithm – 1 (Bayesian + static)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CD0A-3896-42CE-AE92-3B0BA8764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48577"/>
            <a:ext cx="11029615" cy="4626774"/>
          </a:xfrm>
        </p:spPr>
        <p:txBody>
          <a:bodyPr anchor="t"/>
          <a:lstStyle/>
          <a:p>
            <a:pPr marL="0" indent="0">
              <a:buNone/>
            </a:pPr>
            <a:r>
              <a:rPr lang="en-CA" dirty="0"/>
              <a:t>Execution Steps:</a:t>
            </a:r>
          </a:p>
          <a:p>
            <a:pPr marL="342900" indent="-342900">
              <a:buAutoNum type="alphaLcPeriod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88A1479-5CF4-4DA7-9FE7-2215FB791E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6684163"/>
              </p:ext>
            </p:extLst>
          </p:nvPr>
        </p:nvGraphicFramePr>
        <p:xfrm>
          <a:off x="581191" y="1631240"/>
          <a:ext cx="5473627" cy="45246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3627">
                  <a:extLst>
                    <a:ext uri="{9D8B030D-6E8A-4147-A177-3AD203B41FA5}">
                      <a16:colId xmlns:a16="http://schemas.microsoft.com/office/drawing/2014/main" val="507858612"/>
                    </a:ext>
                  </a:extLst>
                </a:gridCol>
              </a:tblGrid>
              <a:tr h="4524603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Environment: 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sz="1800" dirty="0"/>
                        <a:t>Starting point : top corner(0,0)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sz="1800" dirty="0"/>
                        <a:t>End point - bottom right corner (500, 500)</a:t>
                      </a:r>
                      <a:endParaRPr lang="en-US" sz="1800" b="0" i="0" dirty="0">
                        <a:effectLst/>
                        <a:latin typeface="-apple-system"/>
                      </a:endParaRP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Monte-</a:t>
                      </a:r>
                      <a:r>
                        <a:rPr lang="en-CA" dirty="0" err="1"/>
                        <a:t>carlo</a:t>
                      </a:r>
                      <a:r>
                        <a:rPr lang="en-CA" dirty="0"/>
                        <a:t> method to simulate 1000’s of episodes and value iteration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Find optimal q-value for every state in 4*4 grid and determine action based on epsilon soft policy algorithm</a:t>
                      </a:r>
                    </a:p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The generated master policy is a dictionary of states and actions for all 50*50 grids</a:t>
                      </a:r>
                    </a:p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Use the optimal policy to playing stage and then run through the agent from the starting point to the goal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T(</a:t>
                      </a:r>
                      <a:r>
                        <a:rPr lang="en-US" dirty="0" err="1"/>
                        <a:t>s'|s</a:t>
                      </a:r>
                      <a:r>
                        <a:rPr lang="en-US" dirty="0"/>
                        <a:t>; a): probability of reaching s' if action a is taken in state s = 1 (No uncertainty)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74782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ECBB3517-EA35-4DAE-BB51-CEC9E227B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1174" y="631716"/>
            <a:ext cx="2360022" cy="107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D4FC6D8-C1EB-4824-AFD3-21A2ABF80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662" y="1556706"/>
            <a:ext cx="5281046" cy="193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55190F-1E4B-4C36-83A7-41355093E4E3}"/>
              </a:ext>
            </a:extLst>
          </p:cNvPr>
          <p:cNvSpPr txBox="1"/>
          <p:nvPr/>
        </p:nvSpPr>
        <p:spPr>
          <a:xfrm>
            <a:off x="8446716" y="1528673"/>
            <a:ext cx="7489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00" dirty="0"/>
              <a:t>Step - Run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770654F5-B50D-4CC3-8A9E-FAF82336D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304" y="3345261"/>
            <a:ext cx="4484697" cy="326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53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algorithm – 2 (Dynamic Bayesian policy)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19AC6-6895-4B65-8744-43C91BA5E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76699"/>
              </p:ext>
            </p:extLst>
          </p:nvPr>
        </p:nvGraphicFramePr>
        <p:xfrm>
          <a:off x="581192" y="1348576"/>
          <a:ext cx="10947254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3627">
                  <a:extLst>
                    <a:ext uri="{9D8B030D-6E8A-4147-A177-3AD203B41FA5}">
                      <a16:colId xmlns:a16="http://schemas.microsoft.com/office/drawing/2014/main" val="507858612"/>
                    </a:ext>
                  </a:extLst>
                </a:gridCol>
                <a:gridCol w="5473627">
                  <a:extLst>
                    <a:ext uri="{9D8B030D-6E8A-4147-A177-3AD203B41FA5}">
                      <a16:colId xmlns:a16="http://schemas.microsoft.com/office/drawing/2014/main" val="2069053511"/>
                    </a:ext>
                  </a:extLst>
                </a:gridCol>
              </a:tblGrid>
              <a:tr h="749680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Environment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Dynamic start </a:t>
                      </a:r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point for the robot</a:t>
                      </a:r>
                      <a:endParaRPr lang="en-CA" dirty="0"/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Dynamic goal (end-point) for the robot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CA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 start of every episode robot begins without a policy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If a policy is not available for that state, a new policy is created using the same Monte Carlo method</a:t>
                      </a:r>
                    </a:p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T(</a:t>
                      </a:r>
                      <a:r>
                        <a:rPr lang="en-US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s'|s</a:t>
                      </a: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; a): probability of reaching s' if action a is taken in state s &lt; 1 (some uncertainty)</a:t>
                      </a:r>
                      <a:endParaRPr lang="en-CA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74782"/>
                  </a:ext>
                </a:extLst>
              </a:tr>
            </a:tbl>
          </a:graphicData>
        </a:graphic>
      </p:graphicFrame>
      <p:pic>
        <p:nvPicPr>
          <p:cNvPr id="4" name="Picture 2">
            <a:extLst>
              <a:ext uri="{FF2B5EF4-FFF2-40B4-BE49-F238E27FC236}">
                <a16:creationId xmlns:a16="http://schemas.microsoft.com/office/drawing/2014/main" id="{78D668EB-64EB-4846-9C48-AF3014F7F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830" y="3634576"/>
            <a:ext cx="5857059" cy="3096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B526504-C848-4AA2-A7E5-4DEFBBD40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4012" y="3373647"/>
            <a:ext cx="4476206" cy="325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51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algorithm – 3 (Extended Dynamic Policy)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19AC6-6895-4B65-8744-43C91BA5E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831806"/>
              </p:ext>
            </p:extLst>
          </p:nvPr>
        </p:nvGraphicFramePr>
        <p:xfrm>
          <a:off x="581192" y="1348575"/>
          <a:ext cx="5473627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3627">
                  <a:extLst>
                    <a:ext uri="{9D8B030D-6E8A-4147-A177-3AD203B41FA5}">
                      <a16:colId xmlns:a16="http://schemas.microsoft.com/office/drawing/2014/main" val="507858612"/>
                    </a:ext>
                  </a:extLst>
                </a:gridCol>
              </a:tblGrid>
              <a:tr h="1786511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Environment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Dynamic start </a:t>
                      </a:r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point for the robot</a:t>
                      </a:r>
                      <a:endParaRPr lang="en-CA" dirty="0"/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Dynamic goal (end-point) for the robot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Algorithm extension :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In this algorithm, the policy matrix calculation is changed where the policy looks into nearby square matrix as well to define the path of the robot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Grid calculation changed from 50*50 to 250 * 250px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Instead of Monte-</a:t>
                      </a:r>
                      <a:r>
                        <a:rPr lang="en-CA" dirty="0" err="1"/>
                        <a:t>carlo</a:t>
                      </a:r>
                      <a:r>
                        <a:rPr lang="en-CA" dirty="0"/>
                        <a:t> in a grid of 4*4 , we are calculating a grid of 5*5.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74782"/>
                  </a:ext>
                </a:extLst>
              </a:tr>
            </a:tbl>
          </a:graphicData>
        </a:graphic>
      </p:graphicFrame>
      <p:pic>
        <p:nvPicPr>
          <p:cNvPr id="10" name="Content Placeholder 9" descr="A screen shot of a computer&#10;&#10;Description automatically generated">
            <a:extLst>
              <a:ext uri="{FF2B5EF4-FFF2-40B4-BE49-F238E27FC236}">
                <a16:creationId xmlns:a16="http://schemas.microsoft.com/office/drawing/2014/main" id="{BB221D3D-1A96-45B6-BFF1-640E544E9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5999" y="1348574"/>
            <a:ext cx="5777535" cy="4206239"/>
          </a:xfrm>
        </p:spPr>
      </p:pic>
    </p:spTree>
    <p:extLst>
      <p:ext uri="{BB962C8B-B14F-4D97-AF65-F5344CB8AC3E}">
        <p14:creationId xmlns:p14="http://schemas.microsoft.com/office/powerpoint/2010/main" val="1770927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E937BC-31AD-49C7-ADFE-56EE65697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Algorithm Comparisons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FD9910-F500-4087-8744-DFB0B324F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 anchor="t"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Bayesian algorithm has the highest consistency among all the algorithm to navigate through obstacles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A48F9A4-5E74-4B60-AEC1-AAB2DE208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779" y="936141"/>
            <a:ext cx="6624407" cy="4968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82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Conclusion – Lesson Learnt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CD0A-3896-42CE-AE92-3B0BA8764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48577"/>
            <a:ext cx="11029615" cy="4626774"/>
          </a:xfrm>
        </p:spPr>
        <p:txBody>
          <a:bodyPr anchor="t"/>
          <a:lstStyle/>
          <a:p>
            <a:pPr marL="0" indent="0">
              <a:buNone/>
            </a:pPr>
            <a:r>
              <a:rPr lang="en-CA" dirty="0"/>
              <a:t>Lesson Learnt</a:t>
            </a:r>
          </a:p>
          <a:p>
            <a:pPr marL="0" indent="0">
              <a:buNone/>
            </a:pPr>
            <a:r>
              <a:rPr lang="en-CA" dirty="0"/>
              <a:t>1. How to assemble a 360 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Possible extensions of the work include :</a:t>
            </a:r>
          </a:p>
          <a:p>
            <a:pPr marL="342900" indent="-342900">
              <a:buAutoNum type="arabicPeriod"/>
            </a:pPr>
            <a:r>
              <a:rPr lang="en-CA" dirty="0"/>
              <a:t>Use deep learning – q network to further increases the accuracy / calculation for the program.</a:t>
            </a:r>
          </a:p>
          <a:p>
            <a:pPr marL="342900" indent="-342900">
              <a:buAutoNum type="arabicPeriod"/>
            </a:pPr>
            <a:r>
              <a:rPr lang="en-CA" dirty="0"/>
              <a:t>Use deep deterministic policy gradient for solving the problem (from the Haitham video)</a:t>
            </a:r>
          </a:p>
          <a:p>
            <a:pPr marL="342900" indent="-342900">
              <a:buAutoNum type="arabicPeriod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9117636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562</Words>
  <Application>Microsoft Office PowerPoint</Application>
  <PresentationFormat>Widescreen</PresentationFormat>
  <Paragraphs>80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-apple-system</vt:lpstr>
      <vt:lpstr>Arial</vt:lpstr>
      <vt:lpstr>Franklin Gothic Book</vt:lpstr>
      <vt:lpstr>Franklin Gothic Demi</vt:lpstr>
      <vt:lpstr>Wingdings 2</vt:lpstr>
      <vt:lpstr>DividendVTI</vt:lpstr>
      <vt:lpstr>Robot Obstacle avoidance with reinforcement learning</vt:lpstr>
      <vt:lpstr>Problem Statement</vt:lpstr>
      <vt:lpstr>Environment</vt:lpstr>
      <vt:lpstr>Solution Approach</vt:lpstr>
      <vt:lpstr>algorithm – 1 (Bayesian + static)</vt:lpstr>
      <vt:lpstr>algorithm – 2 (Dynamic Bayesian policy)</vt:lpstr>
      <vt:lpstr>algorithm – 3 (Extended Dynamic Policy)</vt:lpstr>
      <vt:lpstr>Algorithm Comparisons</vt:lpstr>
      <vt:lpstr>Conclusion – Lesson Learnt and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Obstacle avoidance with reinforcement learning</dc:title>
  <dc:creator>Ankur Tyagi</dc:creator>
  <cp:lastModifiedBy>Ankur Tyagi</cp:lastModifiedBy>
  <cp:revision>36</cp:revision>
  <dcterms:created xsi:type="dcterms:W3CDTF">2020-08-03T17:32:00Z</dcterms:created>
  <dcterms:modified xsi:type="dcterms:W3CDTF">2020-08-03T22:47:38Z</dcterms:modified>
</cp:coreProperties>
</file>

<file path=docProps/thumbnail.jpeg>
</file>